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782" r:id="rId1"/>
  </p:sldMasterIdLst>
  <p:notesMasterIdLst>
    <p:notesMasterId r:id="rId3"/>
  </p:notesMasterIdLst>
  <p:sldIdLst>
    <p:sldId id="288" r:id="rId2"/>
  </p:sldIdLst>
  <p:sldSz cx="9144000" cy="6858000" type="screen4x3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288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455"/>
    <p:restoredTop sz="94697"/>
  </p:normalViewPr>
  <p:slideViewPr>
    <p:cSldViewPr snapToGrid="0">
      <p:cViewPr>
        <p:scale>
          <a:sx n="130" d="100"/>
          <a:sy n="130" d="100"/>
        </p:scale>
        <p:origin x="368" y="-3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tiff>
</file>

<file path=ppt/media/image11.png>
</file>

<file path=ppt/media/image12.png>
</file>

<file path=ppt/media/image13.png>
</file>

<file path=ppt/media/image2.png>
</file>

<file path=ppt/media/image3.jpeg>
</file>

<file path=ppt/media/image4.tiff>
</file>

<file path=ppt/media/image5.pn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" name="Shape 4"/>
          <p:cNvSpPr txBox="1">
            <a:spLocks noGrp="1"/>
          </p:cNvSpPr>
          <p:nvPr>
            <p:ph type="dt" idx="10"/>
          </p:nvPr>
        </p:nvSpPr>
        <p:spPr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Shape 5"/>
          <p:cNvSpPr>
            <a:spLocks noGrp="1" noRot="1" noChangeAspect="1"/>
          </p:cNvSpPr>
          <p:nvPr>
            <p:ph type="sldImg" idx="3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miter lim="800000"/>
            <a:headEnd type="none" w="sm" len="sm"/>
            <a:tailEnd type="none" w="sm" len="sm"/>
          </a:ln>
        </p:spPr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marR="0" lvl="0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36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ftr" idx="11"/>
          </p:nvPr>
        </p:nvSpPr>
        <p:spPr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1511077503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:notes"/>
          <p:cNvSpPr txBox="1">
            <a:spLocks noGrp="1"/>
          </p:cNvSpPr>
          <p:nvPr>
            <p:ph type="sldNum" idx="12"/>
          </p:nvPr>
        </p:nvSpPr>
        <p:spPr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algn="r"/>
            <a:fld id="{00000000-1234-1234-1234-123412341234}" type="slidenum">
              <a:rPr lang="en-US"/>
              <a:pPr algn="r"/>
              <a:t>1</a:t>
            </a:fld>
            <a:endParaRPr/>
          </a:p>
        </p:txBody>
      </p:sp>
      <p:sp>
        <p:nvSpPr>
          <p:cNvPr id="64" name="Google Shape;64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5" name="Google Shape;65;p1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619266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Title and Content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2"/>
          <p:cNvSpPr txBox="1">
            <a:spLocks noGrp="1"/>
          </p:cNvSpPr>
          <p:nvPr>
            <p:ph type="title"/>
          </p:nvPr>
        </p:nvSpPr>
        <p:spPr>
          <a:xfrm>
            <a:off x="685800" y="152400"/>
            <a:ext cx="77724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body" idx="1"/>
          </p:nvPr>
        </p:nvSpPr>
        <p:spPr>
          <a:xfrm>
            <a:off x="685800" y="1600200"/>
            <a:ext cx="7772400" cy="312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0957243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Title and Vertical Text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1"/>
          <p:cNvSpPr txBox="1">
            <a:spLocks noGrp="1"/>
          </p:cNvSpPr>
          <p:nvPr>
            <p:ph type="title"/>
          </p:nvPr>
        </p:nvSpPr>
        <p:spPr>
          <a:xfrm>
            <a:off x="685800" y="152400"/>
            <a:ext cx="77724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8" name="Google Shape;58;p11"/>
          <p:cNvSpPr txBox="1">
            <a:spLocks noGrp="1"/>
          </p:cNvSpPr>
          <p:nvPr>
            <p:ph type="body" idx="1"/>
          </p:nvPr>
        </p:nvSpPr>
        <p:spPr>
          <a:xfrm rot="5400000">
            <a:off x="3009900" y="-723900"/>
            <a:ext cx="3124200" cy="777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216461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 Title and 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2"/>
          <p:cNvSpPr txBox="1">
            <a:spLocks noGrp="1"/>
          </p:cNvSpPr>
          <p:nvPr>
            <p:ph type="title"/>
          </p:nvPr>
        </p:nvSpPr>
        <p:spPr>
          <a:xfrm rot="5400000">
            <a:off x="5200650" y="1466850"/>
            <a:ext cx="4572000" cy="1943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2"/>
          <p:cNvSpPr txBox="1">
            <a:spLocks noGrp="1"/>
          </p:cNvSpPr>
          <p:nvPr>
            <p:ph type="body" idx="1"/>
          </p:nvPr>
        </p:nvSpPr>
        <p:spPr>
          <a:xfrm rot="5400000">
            <a:off x="1238250" y="-400050"/>
            <a:ext cx="4572000" cy="5676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3743723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matchingName="Title Slide" type="title">
  <p:cSld name="Title Slide">
    <p:bg>
      <p:bgPr>
        <a:solidFill>
          <a:schemeClr val="lt1"/>
        </a:soli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 txBox="1">
            <a:spLocks noGrp="1"/>
          </p:cNvSpPr>
          <p:nvPr>
            <p:ph type="ctrTitle"/>
          </p:nvPr>
        </p:nvSpPr>
        <p:spPr>
          <a:xfrm>
            <a:off x="685800" y="1752600"/>
            <a:ext cx="77724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 sz="3600">
                <a:solidFill>
                  <a:schemeClr val="dk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1"/>
          </p:nvPr>
        </p:nvSpPr>
        <p:spPr>
          <a:xfrm>
            <a:off x="1371600" y="29718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ctr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/>
            </a:lvl1pPr>
            <a:lvl2pPr lvl="1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lvl="2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lvl="4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lvl="5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6pPr>
            <a:lvl7pPr lvl="6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7pPr>
            <a:lvl8pPr lvl="7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8pPr>
            <a:lvl9pPr lvl="8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9pPr>
          </a:lstStyle>
          <a:p>
            <a:endParaRPr/>
          </a:p>
        </p:txBody>
      </p:sp>
      <p:sp>
        <p:nvSpPr>
          <p:cNvPr id="22" name="Google Shape;22;p3"/>
          <p:cNvSpPr/>
          <p:nvPr/>
        </p:nvSpPr>
        <p:spPr>
          <a:xfrm>
            <a:off x="2286000" y="0"/>
            <a:ext cx="6858000" cy="533400"/>
          </a:xfrm>
          <a:prstGeom prst="rect">
            <a:avLst/>
          </a:prstGeom>
          <a:solidFill>
            <a:srgbClr val="6C9D30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endParaRPr sz="2400"/>
          </a:p>
        </p:txBody>
      </p:sp>
      <p:sp>
        <p:nvSpPr>
          <p:cNvPr id="23" name="Google Shape;23;p3"/>
          <p:cNvSpPr/>
          <p:nvPr/>
        </p:nvSpPr>
        <p:spPr>
          <a:xfrm>
            <a:off x="0" y="0"/>
            <a:ext cx="2286000" cy="533400"/>
          </a:xfrm>
          <a:prstGeom prst="rect">
            <a:avLst/>
          </a:prstGeom>
          <a:solidFill>
            <a:srgbClr val="E4701D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endParaRPr sz="2400"/>
          </a:p>
        </p:txBody>
      </p:sp>
      <p:cxnSp>
        <p:nvCxnSpPr>
          <p:cNvPr id="24" name="Google Shape;24;p3"/>
          <p:cNvCxnSpPr/>
          <p:nvPr/>
        </p:nvCxnSpPr>
        <p:spPr>
          <a:xfrm>
            <a:off x="0" y="53340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5" name="Google Shape;25;p3"/>
          <p:cNvCxnSpPr/>
          <p:nvPr/>
        </p:nvCxnSpPr>
        <p:spPr>
          <a:xfrm>
            <a:off x="2286000" y="0"/>
            <a:ext cx="0" cy="53340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Google Shape;26;p3"/>
          <p:cNvSpPr txBox="1"/>
          <p:nvPr/>
        </p:nvSpPr>
        <p:spPr>
          <a:xfrm>
            <a:off x="2438400" y="120650"/>
            <a:ext cx="6172200" cy="30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>
                <a:solidFill>
                  <a:srgbClr val="FFFFFF"/>
                </a:solidFill>
              </a:rPr>
              <a:t>Erik Jonsson School of Engineering &amp; Computer Science</a:t>
            </a:r>
            <a:endParaRPr sz="2400">
              <a:solidFill>
                <a:srgbClr val="FFFFFF"/>
              </a:solidFill>
            </a:endParaRPr>
          </a:p>
        </p:txBody>
      </p:sp>
      <p:sp>
        <p:nvSpPr>
          <p:cNvPr id="27" name="Google Shape;27;p3"/>
          <p:cNvSpPr/>
          <p:nvPr/>
        </p:nvSpPr>
        <p:spPr>
          <a:xfrm>
            <a:off x="0" y="6248400"/>
            <a:ext cx="9144000" cy="609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endParaRPr sz="2400"/>
          </a:p>
        </p:txBody>
      </p:sp>
      <p:sp>
        <p:nvSpPr>
          <p:cNvPr id="28" name="Google Shape;28;p3"/>
          <p:cNvSpPr txBox="1"/>
          <p:nvPr/>
        </p:nvSpPr>
        <p:spPr>
          <a:xfrm>
            <a:off x="152400" y="6430963"/>
            <a:ext cx="3962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r>
              <a:rPr lang="en-US" sz="1200" b="1">
                <a:solidFill>
                  <a:srgbClr val="FFFFFF"/>
                </a:solidFill>
              </a:rPr>
              <a:t>FEARLESS</a:t>
            </a:r>
            <a:r>
              <a:rPr lang="en-US" sz="1200">
                <a:solidFill>
                  <a:srgbClr val="FFFFFF"/>
                </a:solidFill>
              </a:rPr>
              <a:t> engineering</a:t>
            </a:r>
            <a:endParaRPr sz="2400">
              <a:solidFill>
                <a:srgbClr val="FFFFFF"/>
              </a:solidFill>
            </a:endParaRPr>
          </a:p>
        </p:txBody>
      </p:sp>
      <p:pic>
        <p:nvPicPr>
          <p:cNvPr id="29" name="Google Shape;29;p3" descr="utdlogo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8458200" y="6400800"/>
            <a:ext cx="563563" cy="241300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30" name="Google Shape;30;p3"/>
          <p:cNvCxnSpPr/>
          <p:nvPr/>
        </p:nvCxnSpPr>
        <p:spPr>
          <a:xfrm>
            <a:off x="0" y="6248400"/>
            <a:ext cx="91440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1" name="Google Shape;31;p3" descr="UTD_wdmk_rev.eps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533400" y="152400"/>
            <a:ext cx="1219200" cy="248254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9174033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4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4000" b="1" cap="none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/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/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/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4999607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 Content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685800" y="152400"/>
            <a:ext cx="77724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685800" y="1600200"/>
            <a:ext cx="3810000" cy="312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3810000" cy="312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»"/>
              <a:defRPr sz="1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089879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Comparison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/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03116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685800" y="152400"/>
            <a:ext cx="77724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1371089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391777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Content with Caption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/>
            </a:lvl9pPr>
          </a:lstStyle>
          <a:p>
            <a:endParaRPr/>
          </a:p>
        </p:txBody>
      </p:sp>
      <p:sp>
        <p:nvSpPr>
          <p:cNvPr id="51" name="Google Shape;51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3643105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 with Caption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2000" b="1"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5" name="Google Shape;55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Font typeface="Arial"/>
              <a:buNone/>
              <a:defRPr sz="9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7003458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C9D30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685800" y="152400"/>
            <a:ext cx="77724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28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685800" y="1600200"/>
            <a:ext cx="7772400" cy="312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–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–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30200" algn="l" rtl="0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»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/>
          <p:nvPr/>
        </p:nvSpPr>
        <p:spPr>
          <a:xfrm>
            <a:off x="0" y="6248400"/>
            <a:ext cx="9144000" cy="609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endParaRPr sz="2400"/>
          </a:p>
        </p:txBody>
      </p:sp>
      <p:sp>
        <p:nvSpPr>
          <p:cNvPr id="13" name="Google Shape;13;p1"/>
          <p:cNvSpPr txBox="1"/>
          <p:nvPr/>
        </p:nvSpPr>
        <p:spPr>
          <a:xfrm>
            <a:off x="152400" y="6430963"/>
            <a:ext cx="3962400" cy="2746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r>
              <a:rPr lang="en-US" sz="1200" b="1">
                <a:solidFill>
                  <a:srgbClr val="FFFFFF"/>
                </a:solidFill>
              </a:rPr>
              <a:t>FEARLESS</a:t>
            </a:r>
            <a:r>
              <a:rPr lang="en-US" sz="1200">
                <a:solidFill>
                  <a:srgbClr val="FFFFFF"/>
                </a:solidFill>
              </a:rPr>
              <a:t> engineering</a:t>
            </a:r>
            <a:endParaRPr sz="2400">
              <a:solidFill>
                <a:srgbClr val="FFFFFF"/>
              </a:solidFill>
            </a:endParaRPr>
          </a:p>
        </p:txBody>
      </p:sp>
      <p:pic>
        <p:nvPicPr>
          <p:cNvPr id="14" name="Google Shape;14;p1" descr="utdlogo"/>
          <p:cNvPicPr preferRelativeResize="0"/>
          <p:nvPr/>
        </p:nvPicPr>
        <p:blipFill rotWithShape="1">
          <a:blip r:embed="rId13">
            <a:alphaModFix/>
          </a:blip>
          <a:srcRect/>
          <a:stretch/>
        </p:blipFill>
        <p:spPr>
          <a:xfrm>
            <a:off x="8458200" y="6400800"/>
            <a:ext cx="563563" cy="24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5" name="Google Shape;15;p1"/>
          <p:cNvSpPr/>
          <p:nvPr/>
        </p:nvSpPr>
        <p:spPr>
          <a:xfrm>
            <a:off x="0" y="914400"/>
            <a:ext cx="9144000" cy="53340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endParaRPr sz="2400"/>
          </a:p>
        </p:txBody>
      </p:sp>
    </p:spTree>
    <p:extLst>
      <p:ext uri="{BB962C8B-B14F-4D97-AF65-F5344CB8AC3E}">
        <p14:creationId xmlns:p14="http://schemas.microsoft.com/office/powerpoint/2010/main" val="2406843874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783" r:id="rId1"/>
    <p:sldLayoutId id="2147483784" r:id="rId2"/>
    <p:sldLayoutId id="2147483785" r:id="rId3"/>
    <p:sldLayoutId id="2147483786" r:id="rId4"/>
    <p:sldLayoutId id="2147483787" r:id="rId5"/>
    <p:sldLayoutId id="2147483788" r:id="rId6"/>
    <p:sldLayoutId id="2147483789" r:id="rId7"/>
    <p:sldLayoutId id="2147483790" r:id="rId8"/>
    <p:sldLayoutId id="2147483791" r:id="rId9"/>
    <p:sldLayoutId id="2147483792" r:id="rId10"/>
    <p:sldLayoutId id="2147483793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tiff"/><Relationship Id="rId13" Type="http://schemas.openxmlformats.org/officeDocument/2006/relationships/image" Target="../media/image13.png"/><Relationship Id="rId3" Type="http://schemas.openxmlformats.org/officeDocument/2006/relationships/image" Target="../media/image3.jpeg"/><Relationship Id="rId7" Type="http://schemas.openxmlformats.org/officeDocument/2006/relationships/image" Target="../media/image7.tiff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tiff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tiff"/><Relationship Id="rId4" Type="http://schemas.openxmlformats.org/officeDocument/2006/relationships/image" Target="../media/image4.tiff"/><Relationship Id="rId9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3"/>
          <p:cNvSpPr txBox="1">
            <a:spLocks noGrp="1"/>
          </p:cNvSpPr>
          <p:nvPr>
            <p:ph type="title"/>
          </p:nvPr>
        </p:nvSpPr>
        <p:spPr>
          <a:xfrm>
            <a:off x="152400" y="152400"/>
            <a:ext cx="8305800" cy="685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r>
              <a:rPr lang="en-US" sz="3200" b="0" dirty="0">
                <a:latin typeface="Calibri" panose="020F0502020204030204" pitchFamily="34" charset="0"/>
                <a:cs typeface="Calibri" panose="020F0502020204030204" pitchFamily="34" charset="0"/>
              </a:rPr>
              <a:t>UTD-QLTL: Personalized app utilizing </a:t>
            </a:r>
            <a:br>
              <a:rPr lang="en-US" sz="3200" b="0" dirty="0">
                <a:latin typeface="Calibri" panose="020F0502020204030204" pitchFamily="34" charset="0"/>
                <a:cs typeface="Calibri" panose="020F0502020204030204" pitchFamily="34" charset="0"/>
              </a:rPr>
            </a:br>
            <a:r>
              <a:rPr lang="en-US" sz="3200" b="0" dirty="0">
                <a:latin typeface="Calibri" panose="020F0502020204030204" pitchFamily="34" charset="0"/>
                <a:cs typeface="Calibri" panose="020F0502020204030204" pitchFamily="34" charset="0"/>
              </a:rPr>
              <a:t>ECG sensor to monitor arrythmia</a:t>
            </a:r>
            <a:endParaRPr sz="3200" b="0" dirty="0"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9" name="Google Shape;69;p13"/>
          <p:cNvSpPr txBox="1"/>
          <p:nvPr/>
        </p:nvSpPr>
        <p:spPr>
          <a:xfrm>
            <a:off x="152400" y="1441586"/>
            <a:ext cx="3370878" cy="9541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b="1" dirty="0"/>
              <a:t>Goal: </a:t>
            </a:r>
            <a:r>
              <a:rPr lang="en-US" dirty="0"/>
              <a:t>Create an interface for arrythmia patients and healthcare providers to continuously monitor irregular episodic heartbeat</a:t>
            </a:r>
            <a:endParaRPr dirty="0"/>
          </a:p>
        </p:txBody>
      </p:sp>
      <p:sp>
        <p:nvSpPr>
          <p:cNvPr id="70" name="Google Shape;70;p13"/>
          <p:cNvSpPr txBox="1"/>
          <p:nvPr/>
        </p:nvSpPr>
        <p:spPr>
          <a:xfrm>
            <a:off x="3124200" y="3352800"/>
            <a:ext cx="184666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endParaRPr sz="2400"/>
          </a:p>
        </p:txBody>
      </p:sp>
      <p:sp>
        <p:nvSpPr>
          <p:cNvPr id="71" name="Google Shape;71;p13"/>
          <p:cNvSpPr txBox="1"/>
          <p:nvPr/>
        </p:nvSpPr>
        <p:spPr>
          <a:xfrm>
            <a:off x="152400" y="1066800"/>
            <a:ext cx="868680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r>
              <a:rPr lang="en-US" dirty="0"/>
              <a:t>Jace Baker 	Gabriel </a:t>
            </a:r>
            <a:r>
              <a:rPr lang="en-US" dirty="0" err="1"/>
              <a:t>Balanov</a:t>
            </a:r>
            <a:r>
              <a:rPr lang="en-US" dirty="0"/>
              <a:t> 	Danielle Faris	Lirit Fuksman	Evelyn Wong</a:t>
            </a:r>
            <a:endParaRPr dirty="0"/>
          </a:p>
        </p:txBody>
      </p:sp>
      <p:sp>
        <p:nvSpPr>
          <p:cNvPr id="74" name="Google Shape;74;p13"/>
          <p:cNvSpPr txBox="1"/>
          <p:nvPr/>
        </p:nvSpPr>
        <p:spPr>
          <a:xfrm>
            <a:off x="3534322" y="1442934"/>
            <a:ext cx="2861250" cy="48005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b="1" dirty="0"/>
              <a:t>Approach</a:t>
            </a:r>
            <a:r>
              <a:rPr lang="en-US" dirty="0"/>
              <a:t>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React Native cross-platform app</a:t>
            </a:r>
          </a:p>
          <a:p>
            <a:pPr marL="285750" indent="-285750">
              <a:buSzPts val="1400"/>
              <a:buFont typeface="Arial"/>
              <a:buChar char="•"/>
            </a:pPr>
            <a:r>
              <a:rPr lang="en-US" dirty="0" err="1"/>
              <a:t>LightWave</a:t>
            </a:r>
            <a:r>
              <a:rPr lang="en-US" dirty="0"/>
              <a:t> Python visualization tool</a:t>
            </a:r>
            <a:endParaRPr dirty="0"/>
          </a:p>
          <a:p>
            <a:pPr marL="285750" indent="-285750">
              <a:buSzPts val="1400"/>
              <a:buFont typeface="Arial"/>
              <a:buChar char="•"/>
            </a:pPr>
            <a:r>
              <a:rPr lang="en-US" dirty="0"/>
              <a:t>Python web application</a:t>
            </a:r>
            <a:endParaRPr dirty="0"/>
          </a:p>
          <a:p>
            <a:pPr marL="285750" indent="-285750">
              <a:buSzPts val="1400"/>
              <a:buFont typeface="Arial"/>
              <a:buChar char="•"/>
            </a:pPr>
            <a:r>
              <a:rPr lang="en-US" dirty="0"/>
              <a:t>Auth0 authentication API backend</a:t>
            </a:r>
          </a:p>
          <a:p>
            <a:pPr marL="285750" indent="-285750">
              <a:buSzPts val="1400"/>
              <a:buFont typeface="Arial"/>
              <a:buChar char="•"/>
            </a:pPr>
            <a:r>
              <a:rPr lang="en-US" dirty="0"/>
              <a:t>SQL Server database</a:t>
            </a:r>
          </a:p>
          <a:p>
            <a:pPr marL="285750" indent="-285750">
              <a:buSzPts val="1400"/>
              <a:buFont typeface="Arial"/>
              <a:buChar char="•"/>
            </a:pPr>
            <a:endParaRPr dirty="0"/>
          </a:p>
          <a:p>
            <a:r>
              <a:rPr lang="en-US" b="1" dirty="0"/>
              <a:t>Features</a:t>
            </a:r>
            <a:endParaRPr b="1" dirty="0"/>
          </a:p>
          <a:p>
            <a:pPr marL="285750" indent="-285750">
              <a:buSzPts val="1400"/>
              <a:buFont typeface="Arial"/>
              <a:buChar char="•"/>
            </a:pPr>
            <a:r>
              <a:rPr lang="en-US" i="1" dirty="0"/>
              <a:t>Mobile app:</a:t>
            </a:r>
            <a:r>
              <a:rPr lang="en-US" dirty="0"/>
              <a:t> transmit ECG signal to the machine learning algorithm in the cloud and receive notification</a:t>
            </a:r>
            <a:endParaRPr dirty="0"/>
          </a:p>
          <a:p>
            <a:pPr marL="285750" indent="-285750">
              <a:buSzPts val="1400"/>
              <a:buFont typeface="Arial"/>
              <a:buChar char="•"/>
            </a:pPr>
            <a:r>
              <a:rPr lang="en-US" i="1" dirty="0"/>
              <a:t>Web app:</a:t>
            </a:r>
          </a:p>
          <a:p>
            <a:pPr marL="914400" indent="-317500">
              <a:buSzPts val="1400"/>
              <a:buFont typeface="Arial"/>
              <a:buChar char="○"/>
            </a:pPr>
            <a:r>
              <a:rPr lang="en-US" dirty="0"/>
              <a:t>End-users view visualized signal in </a:t>
            </a:r>
            <a:r>
              <a:rPr lang="en-US" dirty="0" err="1"/>
              <a:t>LightWave</a:t>
            </a:r>
            <a:r>
              <a:rPr lang="en-US" dirty="0"/>
              <a:t> tool</a:t>
            </a:r>
          </a:p>
          <a:p>
            <a:pPr marL="914400" indent="-317500">
              <a:buSzPts val="1400"/>
              <a:buFont typeface="Arial"/>
              <a:buChar char="○"/>
            </a:pPr>
            <a:r>
              <a:rPr lang="en-US" dirty="0"/>
              <a:t>Administrator changes user roles in the admin dashboard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D3D73110-D718-4A41-9BAC-A3D59132A45D}"/>
              </a:ext>
            </a:extLst>
          </p:cNvPr>
          <p:cNvCxnSpPr/>
          <p:nvPr/>
        </p:nvCxnSpPr>
        <p:spPr>
          <a:xfrm flipV="1">
            <a:off x="175332" y="1305017"/>
            <a:ext cx="8610590" cy="69558"/>
          </a:xfrm>
          <a:prstGeom prst="line">
            <a:avLst/>
          </a:prstGeom>
          <a:ln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1">
            <a:extLst>
              <a:ext uri="{FF2B5EF4-FFF2-40B4-BE49-F238E27FC236}">
                <a16:creationId xmlns:a16="http://schemas.microsoft.com/office/drawing/2014/main" id="{9F011D29-3D3E-0F48-8B6E-569DE1F2BA8E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59528" y="-6616"/>
            <a:ext cx="2484472" cy="91834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14" name="Group 13">
            <a:extLst>
              <a:ext uri="{FF2B5EF4-FFF2-40B4-BE49-F238E27FC236}">
                <a16:creationId xmlns:a16="http://schemas.microsoft.com/office/drawing/2014/main" id="{2D5B99A5-542F-CF48-920A-6EF91DBF4657}"/>
              </a:ext>
            </a:extLst>
          </p:cNvPr>
          <p:cNvGrpSpPr/>
          <p:nvPr/>
        </p:nvGrpSpPr>
        <p:grpSpPr>
          <a:xfrm>
            <a:off x="6839994" y="1416284"/>
            <a:ext cx="1618206" cy="2749207"/>
            <a:chOff x="9573481" y="18461311"/>
            <a:chExt cx="3948398" cy="6275543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34F240FA-917A-ED45-90C3-2ADDC4ADD0D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770416" y="18561994"/>
              <a:ext cx="1447597" cy="1447597"/>
            </a:xfrm>
            <a:prstGeom prst="rect">
              <a:avLst/>
            </a:prstGeom>
          </p:spPr>
        </p:pic>
        <p:pic>
          <p:nvPicPr>
            <p:cNvPr id="16" name="Picture 15" descr="A close up of a logo&#10;&#10;Description automatically generated">
              <a:extLst>
                <a:ext uri="{FF2B5EF4-FFF2-40B4-BE49-F238E27FC236}">
                  <a16:creationId xmlns:a16="http://schemas.microsoft.com/office/drawing/2014/main" id="{40F85EDA-53DB-9E49-9595-5F32EC4BCBD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714694" y="20251495"/>
              <a:ext cx="1625600" cy="1625600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32B66292-5143-F644-8FD3-1BF461287FF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b="7768"/>
            <a:stretch/>
          </p:blipFill>
          <p:spPr>
            <a:xfrm>
              <a:off x="11856080" y="22180138"/>
              <a:ext cx="1658056" cy="1651592"/>
            </a:xfrm>
            <a:prstGeom prst="rect">
              <a:avLst/>
            </a:prstGeom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464E7F2B-AD35-6D49-8FE1-CA830B5B9914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1897095" y="18461311"/>
              <a:ext cx="859068" cy="859068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3396AD7A-F155-294A-A44A-DD509C4D97FE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11548946" y="23711954"/>
              <a:ext cx="1972933" cy="1024900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42A01525-36B1-3E46-9B6D-5EB72389A43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9573481" y="22257894"/>
              <a:ext cx="1447597" cy="1447597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54CE158C-6D72-9341-8480-C27EF26EF8D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35068" t="29580" r="32437" b="20214"/>
            <a:stretch/>
          </p:blipFill>
          <p:spPr>
            <a:xfrm>
              <a:off x="9593035" y="23681749"/>
              <a:ext cx="615155" cy="672046"/>
            </a:xfrm>
            <a:prstGeom prst="rect">
              <a:avLst/>
            </a:prstGeom>
          </p:spPr>
        </p:pic>
        <p:cxnSp>
          <p:nvCxnSpPr>
            <p:cNvPr id="22" name="Straight Arrow Connector 21">
              <a:extLst>
                <a:ext uri="{FF2B5EF4-FFF2-40B4-BE49-F238E27FC236}">
                  <a16:creationId xmlns:a16="http://schemas.microsoft.com/office/drawing/2014/main" id="{4517C9E2-2978-2848-8C14-E623B32543BB}"/>
                </a:ext>
              </a:extLst>
            </p:cNvPr>
            <p:cNvCxnSpPr>
              <a:cxnSpLocks/>
              <a:stCxn id="15" idx="2"/>
            </p:cNvCxnSpPr>
            <p:nvPr/>
          </p:nvCxnSpPr>
          <p:spPr>
            <a:xfrm>
              <a:off x="11494215" y="20009591"/>
              <a:ext cx="0" cy="58479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3" name="Straight Arrow Connector 22">
              <a:extLst>
                <a:ext uri="{FF2B5EF4-FFF2-40B4-BE49-F238E27FC236}">
                  <a16:creationId xmlns:a16="http://schemas.microsoft.com/office/drawing/2014/main" id="{3C7E70E9-032C-FA45-8FB8-2505E0C854EE}"/>
                </a:ext>
              </a:extLst>
            </p:cNvPr>
            <p:cNvCxnSpPr>
              <a:cxnSpLocks/>
            </p:cNvCxnSpPr>
            <p:nvPr/>
          </p:nvCxnSpPr>
          <p:spPr>
            <a:xfrm>
              <a:off x="11658600" y="21637890"/>
              <a:ext cx="800653" cy="647703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BB44E6B2-7D80-0043-B2FC-98C381BB614E}"/>
                </a:ext>
              </a:extLst>
            </p:cNvPr>
            <p:cNvCxnSpPr>
              <a:cxnSpLocks/>
            </p:cNvCxnSpPr>
            <p:nvPr/>
          </p:nvCxnSpPr>
          <p:spPr>
            <a:xfrm>
              <a:off x="11093873" y="22761208"/>
              <a:ext cx="965053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7180453F-7517-264C-82F2-1801DD68931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093873" y="22981693"/>
              <a:ext cx="948340" cy="0"/>
            </a:xfrm>
            <a:prstGeom prst="straightConnector1">
              <a:avLst/>
            </a:prstGeom>
            <a:ln>
              <a:tailEnd type="triangle"/>
            </a:ln>
          </p:spPr>
          <p:style>
            <a:lnRef idx="3">
              <a:schemeClr val="dk1"/>
            </a:lnRef>
            <a:fillRef idx="0">
              <a:schemeClr val="dk1"/>
            </a:fillRef>
            <a:effectRef idx="2">
              <a:schemeClr val="dk1"/>
            </a:effectRef>
            <a:fontRef idx="minor">
              <a:schemeClr val="tx1"/>
            </a:fontRef>
          </p:style>
        </p:cxnSp>
      </p:grpSp>
      <p:pic>
        <p:nvPicPr>
          <p:cNvPr id="26" name="Picture 25" descr="A screen shot of a computer&#10;&#10;Description automatically generated">
            <a:extLst>
              <a:ext uri="{FF2B5EF4-FFF2-40B4-BE49-F238E27FC236}">
                <a16:creationId xmlns:a16="http://schemas.microsoft.com/office/drawing/2014/main" id="{A9BA56AE-E2B9-444A-B1F8-D3693CE079A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2165" y="4165493"/>
            <a:ext cx="2589515" cy="2006291"/>
          </a:xfrm>
          <a:prstGeom prst="rect">
            <a:avLst/>
          </a:prstGeom>
        </p:spPr>
      </p:pic>
      <p:pic>
        <p:nvPicPr>
          <p:cNvPr id="27" name="Picture 26" descr="A screenshot of a cell phone&#10;&#10;Description automatically generated">
            <a:extLst>
              <a:ext uri="{FF2B5EF4-FFF2-40B4-BE49-F238E27FC236}">
                <a16:creationId xmlns:a16="http://schemas.microsoft.com/office/drawing/2014/main" id="{4D608332-E93A-0947-82D4-8C1DE452B01A}"/>
              </a:ext>
            </a:extLst>
          </p:cNvPr>
          <p:cNvPicPr>
            <a:picLocks noChangeAspect="1"/>
          </p:cNvPicPr>
          <p:nvPr/>
        </p:nvPicPr>
        <p:blipFill rotWithShape="1"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50" r="34924"/>
          <a:stretch/>
        </p:blipFill>
        <p:spPr>
          <a:xfrm>
            <a:off x="1204861" y="4261830"/>
            <a:ext cx="1265957" cy="1898935"/>
          </a:xfrm>
          <a:prstGeom prst="rect">
            <a:avLst/>
          </a:prstGeom>
        </p:spPr>
      </p:pic>
      <p:pic>
        <p:nvPicPr>
          <p:cNvPr id="28" name="Picture 27" descr="A screenshot of a cell phone&#10;&#10;Description automatically generated">
            <a:extLst>
              <a:ext uri="{FF2B5EF4-FFF2-40B4-BE49-F238E27FC236}">
                <a16:creationId xmlns:a16="http://schemas.microsoft.com/office/drawing/2014/main" id="{5422B801-86B8-9F43-A7E6-B79C19E63199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434190" y="9409470"/>
            <a:ext cx="3756462" cy="1750055"/>
          </a:xfrm>
          <a:prstGeom prst="rect">
            <a:avLst/>
          </a:prstGeom>
        </p:spPr>
      </p:pic>
      <p:pic>
        <p:nvPicPr>
          <p:cNvPr id="29" name="Picture 28" descr="A screenshot of a cell phone&#10;&#10;Description automatically generated">
            <a:extLst>
              <a:ext uri="{FF2B5EF4-FFF2-40B4-BE49-F238E27FC236}">
                <a16:creationId xmlns:a16="http://schemas.microsoft.com/office/drawing/2014/main" id="{D7D14984-F17F-6642-A766-00D43CFA5C8B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394" y="2540463"/>
            <a:ext cx="3225967" cy="15029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0597237"/>
      </p:ext>
    </p:extLst>
  </p:cSld>
  <p:clrMapOvr>
    <a:masterClrMapping/>
  </p:clrMapOvr>
</p:sld>
</file>

<file path=ppt/theme/theme1.xml><?xml version="1.0" encoding="utf-8"?>
<a:theme xmlns:a="http://schemas.openxmlformats.org/drawingml/2006/main" name="2_ECS-whitebackground">
  <a:themeElements>
    <a:clrScheme name="Blank Presentation 1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77</TotalTime>
  <Words>98</Words>
  <Application>Microsoft Macintosh PowerPoint</Application>
  <PresentationFormat>On-screen Show (4:3)</PresentationFormat>
  <Paragraphs>16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2_ECS-whitebackground</vt:lpstr>
      <vt:lpstr>UTD-QLTL: Personalized app utilizing  ECG sensor to monitor arrythmia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Autonomous Vehicle</dc:title>
  <dc:creator>Razo-Razo, Miguel</dc:creator>
  <cp:lastModifiedBy>Fuksman, Lirit</cp:lastModifiedBy>
  <cp:revision>28</cp:revision>
  <dcterms:modified xsi:type="dcterms:W3CDTF">2020-05-01T19:51:31Z</dcterms:modified>
</cp:coreProperties>
</file>